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874" y="-11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59643-3487-4A30-A677-88073A5D68C1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19C4E-4A81-4851-A38F-8FF7F56033F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B791-04DB-4655-BBCA-811BB2ED4EC8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0E2C8-5610-4BEB-AE20-48A60DB58D4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9208D-7CAF-4CF4-8276-2577A5575F20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6B482-A00D-4835-AB32-E174ED0357A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334D3-FB21-47FB-B04E-241A1DC22CCB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80FD9-D7ED-4E70-836A-2D95C96EA9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70CAF-2BF2-4610-B6A1-6A12087F7CF8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FA88C-6225-49B0-89FA-F9947AD9DC3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2A6C5-A7CB-4AA8-89E6-BE194A40003B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E7471-A83B-4462-B76F-6A465DBB3CA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75B22-CE84-4EE5-81B3-7683D2DD6531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93D21-233E-44D3-855F-A91CEB51AA5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BDDBB-C0B0-4FEB-A279-2AB81410531C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22E1F-DE58-43F9-A5B8-DF59D6A3E8E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AEB7C-ACE1-4C6C-BFAA-EFC3BF7EEA24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11A93-D462-4F68-BFB9-98EE721A4A6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FB9DB-644C-48C2-A1F3-B85A7AABAEF7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46E42-8C0F-44B6-9F31-7F0ABDF4738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32ACC-53B2-4F29-A513-DBB37B20F40B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E1D2D-1A9A-4068-B78E-29F588FE316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BE8FEB-A242-4D26-BBC2-E45E9F682038}" type="datetimeFigureOut">
              <a:rPr lang="tr-TR"/>
              <a:pPr>
                <a:defRPr/>
              </a:pPr>
              <a:t>17.06.2014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96F739-F5E8-44B0-B1BE-E8FE9D54CE4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13792" y="2463031"/>
            <a:ext cx="7772400" cy="1470025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</a:t>
            </a:r>
            <a:r>
              <a:rPr lang="tr-TR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r>
              <a:rPr lang="tr-T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</a:t>
            </a:r>
            <a:r>
              <a:rPr lang="tr-T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tr-TR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Residence</a:t>
            </a:r>
            <a:r>
              <a:rPr lang="tr-T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Permit</a:t>
            </a:r>
            <a:r>
              <a:rPr lang="tr-T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endParaRPr lang="tr-T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03350" y="4581525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4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IN TURKEY</a:t>
            </a:r>
          </a:p>
        </p:txBody>
      </p:sp>
      <p:pic>
        <p:nvPicPr>
          <p:cNvPr id="4" name="Resim 3" descr="http://www.invest.gov.tr/tr-TR/investmentguide/investorsguide/comingtoturkey/PublishingImages/Residence%20permit%202011%20banner%20TR/Residence-permit-banner-2011-T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576263"/>
            <a:ext cx="7345362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tr-T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</a:t>
            </a:r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Permit</a:t>
            </a:r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tr-T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9388" y="1773238"/>
            <a:ext cx="8424862" cy="1079500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800" b="1" dirty="0" err="1"/>
              <a:t>If</a:t>
            </a:r>
            <a:r>
              <a:rPr lang="tr-TR" sz="2800" b="1" dirty="0"/>
              <a:t> </a:t>
            </a:r>
            <a:r>
              <a:rPr lang="tr-TR" sz="2800" b="1" dirty="0" err="1"/>
              <a:t>all</a:t>
            </a:r>
            <a:r>
              <a:rPr lang="tr-TR" sz="2800" b="1" dirty="0"/>
              <a:t> </a:t>
            </a:r>
            <a:r>
              <a:rPr lang="tr-TR" sz="2800" b="1" dirty="0" err="1"/>
              <a:t>documents</a:t>
            </a:r>
            <a:r>
              <a:rPr lang="tr-TR" sz="2800" b="1" dirty="0"/>
              <a:t> </a:t>
            </a:r>
            <a:r>
              <a:rPr lang="tr-TR" sz="2800" b="1" dirty="0" err="1"/>
              <a:t>submitted</a:t>
            </a:r>
            <a:r>
              <a:rPr lang="tr-TR" sz="2800" b="1" dirty="0"/>
              <a:t> </a:t>
            </a:r>
            <a:r>
              <a:rPr lang="tr-TR" sz="2800" b="1" dirty="0" err="1"/>
              <a:t>are</a:t>
            </a:r>
            <a:r>
              <a:rPr lang="tr-TR" sz="2800" b="1" dirty="0"/>
              <a:t> </a:t>
            </a:r>
            <a:r>
              <a:rPr lang="tr-TR" sz="2800" b="1" dirty="0" err="1"/>
              <a:t>accurate</a:t>
            </a:r>
            <a:r>
              <a:rPr lang="tr-TR" sz="2800" b="1" dirty="0"/>
              <a:t> </a:t>
            </a:r>
            <a:r>
              <a:rPr lang="tr-TR" sz="2800" b="1" dirty="0" err="1"/>
              <a:t>and</a:t>
            </a:r>
            <a:r>
              <a:rPr lang="tr-TR" sz="2800" b="1" dirty="0"/>
              <a:t> </a:t>
            </a:r>
            <a:r>
              <a:rPr lang="tr-TR" sz="2800" b="1" dirty="0" err="1"/>
              <a:t>complete</a:t>
            </a:r>
            <a:r>
              <a:rPr lang="tr-TR" sz="2800" b="1" dirty="0"/>
              <a:t>, </a:t>
            </a:r>
            <a:r>
              <a:rPr lang="tr-TR" sz="2800" b="1" dirty="0" err="1"/>
              <a:t>the</a:t>
            </a:r>
            <a:r>
              <a:rPr lang="tr-TR" sz="2800" b="1" dirty="0"/>
              <a:t> </a:t>
            </a:r>
            <a:r>
              <a:rPr lang="tr-TR" sz="2800" b="1" dirty="0" err="1"/>
              <a:t>issuing</a:t>
            </a:r>
            <a:r>
              <a:rPr lang="tr-TR" sz="2800" b="1" dirty="0"/>
              <a:t> </a:t>
            </a:r>
            <a:r>
              <a:rPr lang="tr-TR" sz="2800" b="1" dirty="0" err="1"/>
              <a:t>process</a:t>
            </a:r>
            <a:r>
              <a:rPr lang="tr-TR" sz="2800" b="1" dirty="0"/>
              <a:t> </a:t>
            </a:r>
            <a:r>
              <a:rPr lang="tr-TR" sz="2800" b="1" dirty="0" err="1"/>
              <a:t>will</a:t>
            </a:r>
            <a:r>
              <a:rPr lang="tr-TR" sz="2800" b="1" dirty="0"/>
              <a:t> </a:t>
            </a:r>
            <a:r>
              <a:rPr lang="tr-TR" sz="2800" b="1" dirty="0" err="1"/>
              <a:t>take</a:t>
            </a:r>
            <a:r>
              <a:rPr lang="tr-TR" sz="2800" b="1" dirty="0"/>
              <a:t> </a:t>
            </a:r>
            <a:r>
              <a:rPr lang="tr-TR" sz="2800" b="1" dirty="0" err="1"/>
              <a:t>around</a:t>
            </a:r>
            <a:r>
              <a:rPr lang="tr-TR" sz="2800" b="1" dirty="0"/>
              <a:t> 30 </a:t>
            </a:r>
            <a:r>
              <a:rPr lang="tr-TR" sz="2800" b="1" dirty="0" err="1"/>
              <a:t>days</a:t>
            </a:r>
            <a:r>
              <a:rPr lang="tr-TR" sz="2800" b="1" dirty="0"/>
              <a:t>. </a:t>
            </a:r>
            <a:endParaRPr lang="tr-TR" sz="2800" b="1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tr-TR" sz="2800" b="1" dirty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800" b="1" dirty="0" err="1"/>
              <a:t>Once</a:t>
            </a:r>
            <a:r>
              <a:rPr lang="tr-TR" sz="2800" b="1" dirty="0"/>
              <a:t> </a:t>
            </a:r>
            <a:r>
              <a:rPr lang="tr-TR" sz="2800" b="1" dirty="0" err="1"/>
              <a:t>approved</a:t>
            </a:r>
            <a:r>
              <a:rPr lang="tr-TR" sz="2800" b="1" dirty="0"/>
              <a:t>, </a:t>
            </a:r>
            <a:r>
              <a:rPr lang="tr-TR" sz="2800" b="1" dirty="0" err="1"/>
              <a:t>the</a:t>
            </a:r>
            <a:r>
              <a:rPr lang="tr-TR" sz="2800" b="1" dirty="0"/>
              <a:t> </a:t>
            </a:r>
            <a:r>
              <a:rPr lang="tr-TR" sz="2800" b="1" dirty="0" err="1"/>
              <a:t>applicant</a:t>
            </a:r>
            <a:r>
              <a:rPr lang="tr-TR" sz="2800" b="1" dirty="0"/>
              <a:t> is </a:t>
            </a:r>
            <a:r>
              <a:rPr lang="tr-TR" sz="2800" b="1" dirty="0" err="1"/>
              <a:t>informed</a:t>
            </a:r>
            <a:r>
              <a:rPr lang="tr-TR" sz="2800" b="1" dirty="0"/>
              <a:t> </a:t>
            </a:r>
            <a:r>
              <a:rPr lang="tr-TR" sz="2800" b="1" dirty="0" err="1"/>
              <a:t>by</a:t>
            </a:r>
            <a:r>
              <a:rPr lang="tr-TR" sz="2800" b="1" dirty="0"/>
              <a:t> </a:t>
            </a:r>
            <a:r>
              <a:rPr lang="tr-TR" sz="2800" b="1" dirty="0" err="1"/>
              <a:t>phone</a:t>
            </a:r>
            <a:r>
              <a:rPr lang="tr-TR" sz="2800" b="1" dirty="0"/>
              <a:t> </a:t>
            </a:r>
            <a:r>
              <a:rPr lang="tr-TR" sz="2800" b="1" dirty="0" err="1"/>
              <a:t>or</a:t>
            </a:r>
            <a:r>
              <a:rPr lang="tr-TR" sz="2800" b="1" dirty="0"/>
              <a:t> e-mail.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800" b="1" dirty="0" err="1"/>
              <a:t>Foreign</a:t>
            </a:r>
            <a:r>
              <a:rPr lang="tr-TR" sz="2800" b="1" dirty="0"/>
              <a:t> </a:t>
            </a:r>
            <a:r>
              <a:rPr lang="tr-TR" sz="2800" b="1" dirty="0" err="1"/>
              <a:t>nationals</a:t>
            </a:r>
            <a:r>
              <a:rPr lang="tr-TR" sz="2800" b="1" dirty="0"/>
              <a:t> </a:t>
            </a:r>
            <a:r>
              <a:rPr lang="tr-TR" sz="2800" b="1" dirty="0" err="1"/>
              <a:t>need</a:t>
            </a:r>
            <a:r>
              <a:rPr lang="tr-TR" sz="2800" b="1" dirty="0"/>
              <a:t> an </a:t>
            </a:r>
            <a:r>
              <a:rPr lang="tr-TR" sz="2800" b="1" dirty="0" err="1"/>
              <a:t>authorized</a:t>
            </a:r>
            <a:r>
              <a:rPr lang="tr-TR" sz="2800" b="1" dirty="0"/>
              <a:t> </a:t>
            </a:r>
            <a:r>
              <a:rPr lang="tr-TR" sz="2800" b="1" dirty="0" err="1"/>
              <a:t>Turkish</a:t>
            </a:r>
            <a:r>
              <a:rPr lang="tr-TR" sz="2800" b="1" dirty="0"/>
              <a:t> </a:t>
            </a:r>
            <a:r>
              <a:rPr lang="tr-TR" sz="2800" b="1" dirty="0" err="1"/>
              <a:t>citizen</a:t>
            </a:r>
            <a:r>
              <a:rPr lang="tr-TR" sz="2800" b="1" dirty="0"/>
              <a:t> </a:t>
            </a:r>
            <a:r>
              <a:rPr lang="tr-TR" sz="2800" b="1" dirty="0" err="1"/>
              <a:t>with</a:t>
            </a:r>
            <a:r>
              <a:rPr lang="tr-TR" sz="2800" b="1" dirty="0"/>
              <a:t> a </a:t>
            </a:r>
            <a:r>
              <a:rPr lang="tr-TR" sz="2800" b="1" dirty="0" err="1"/>
              <a:t>power</a:t>
            </a:r>
            <a:r>
              <a:rPr lang="tr-TR" sz="2800" b="1" dirty="0"/>
              <a:t> of </a:t>
            </a:r>
            <a:r>
              <a:rPr lang="tr-TR" sz="2800" b="1" dirty="0" err="1"/>
              <a:t>attorney</a:t>
            </a:r>
            <a:r>
              <a:rPr lang="tr-TR" sz="2800" b="1" dirty="0"/>
              <a:t> </a:t>
            </a:r>
            <a:r>
              <a:rPr lang="tr-TR" sz="2800" b="1" dirty="0" err="1"/>
              <a:t>to</a:t>
            </a:r>
            <a:r>
              <a:rPr lang="tr-TR" sz="2800" b="1" dirty="0"/>
              <a:t> </a:t>
            </a:r>
            <a:r>
              <a:rPr lang="tr-TR" sz="2800" b="1" dirty="0" err="1"/>
              <a:t>handle</a:t>
            </a:r>
            <a:r>
              <a:rPr lang="tr-TR" sz="2800" b="1" dirty="0"/>
              <a:t> </a:t>
            </a:r>
            <a:r>
              <a:rPr lang="tr-TR" sz="2800" b="1" dirty="0" err="1"/>
              <a:t>their</a:t>
            </a:r>
            <a:r>
              <a:rPr lang="tr-TR" sz="2800" b="1" dirty="0"/>
              <a:t> </a:t>
            </a:r>
            <a:r>
              <a:rPr lang="tr-TR" sz="2800" b="1" dirty="0" err="1"/>
              <a:t>electronic</a:t>
            </a:r>
            <a:r>
              <a:rPr lang="tr-TR" sz="2800" b="1" dirty="0"/>
              <a:t> </a:t>
            </a:r>
            <a:r>
              <a:rPr lang="tr-TR" sz="2800" b="1" dirty="0" err="1"/>
              <a:t>application</a:t>
            </a:r>
            <a:r>
              <a:rPr lang="tr-TR" sz="2800" b="1" dirty="0"/>
              <a:t> as </a:t>
            </a:r>
            <a:r>
              <a:rPr lang="tr-TR" sz="2800" b="1" dirty="0" err="1"/>
              <a:t>the</a:t>
            </a:r>
            <a:r>
              <a:rPr lang="tr-TR" sz="2800" b="1" dirty="0"/>
              <a:t> </a:t>
            </a:r>
            <a:r>
              <a:rPr lang="tr-TR" sz="2800" b="1" dirty="0" err="1"/>
              <a:t>process</a:t>
            </a:r>
            <a:r>
              <a:rPr lang="tr-TR" sz="2800" b="1" dirty="0"/>
              <a:t> </a:t>
            </a:r>
            <a:r>
              <a:rPr lang="tr-TR" sz="2800" b="1" dirty="0" err="1"/>
              <a:t>requires</a:t>
            </a:r>
            <a:r>
              <a:rPr lang="tr-TR" sz="2800" b="1" dirty="0"/>
              <a:t> a </a:t>
            </a:r>
            <a:r>
              <a:rPr lang="tr-TR" sz="2800" b="1" dirty="0" err="1"/>
              <a:t>Turkish</a:t>
            </a:r>
            <a:r>
              <a:rPr lang="tr-TR" sz="2800" b="1" dirty="0"/>
              <a:t> </a:t>
            </a:r>
            <a:r>
              <a:rPr lang="tr-TR" sz="2800" b="1" dirty="0" err="1"/>
              <a:t>national</a:t>
            </a:r>
            <a:r>
              <a:rPr lang="tr-TR" sz="2800" b="1" dirty="0"/>
              <a:t> </a:t>
            </a:r>
            <a:r>
              <a:rPr lang="tr-TR" sz="2800" b="1" dirty="0" err="1"/>
              <a:t>identification</a:t>
            </a:r>
            <a:r>
              <a:rPr lang="tr-TR" sz="2800" b="1" dirty="0"/>
              <a:t> </a:t>
            </a:r>
            <a:r>
              <a:rPr lang="tr-TR" sz="2800" b="1" dirty="0" err="1"/>
              <a:t>number</a:t>
            </a:r>
            <a:r>
              <a:rPr lang="tr-TR" sz="2800" b="1" dirty="0"/>
              <a:t>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tr-T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</a:t>
            </a:r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Permit</a:t>
            </a:r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tr-T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5725" y="1557338"/>
            <a:ext cx="8424863" cy="1079500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800" b="1" dirty="0" err="1" smtClean="0"/>
              <a:t>Once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the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work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permit</a:t>
            </a:r>
            <a:r>
              <a:rPr lang="tr-TR" sz="2800" b="1" dirty="0" smtClean="0"/>
              <a:t> has </a:t>
            </a:r>
            <a:r>
              <a:rPr lang="tr-TR" sz="2800" b="1" dirty="0" err="1" smtClean="0"/>
              <a:t>been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issued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and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the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work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visa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application</a:t>
            </a:r>
            <a:r>
              <a:rPr lang="tr-TR" sz="2800" b="1" dirty="0" smtClean="0"/>
              <a:t> has </a:t>
            </a:r>
            <a:r>
              <a:rPr lang="tr-TR" sz="2800" b="1" dirty="0" err="1" smtClean="0"/>
              <a:t>been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approved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by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the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Ministry</a:t>
            </a:r>
            <a:r>
              <a:rPr lang="tr-TR" sz="2800" b="1" dirty="0" smtClean="0"/>
              <a:t> of </a:t>
            </a:r>
            <a:r>
              <a:rPr lang="tr-TR" sz="2800" b="1" dirty="0" err="1" smtClean="0"/>
              <a:t>Labor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and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Social</a:t>
            </a:r>
            <a:r>
              <a:rPr lang="tr-TR" sz="2800" b="1" dirty="0" smtClean="0"/>
              <a:t> Security:</a:t>
            </a:r>
            <a:endParaRPr lang="tr-TR" sz="2800" b="1" dirty="0"/>
          </a:p>
        </p:txBody>
      </p:sp>
      <p:pic>
        <p:nvPicPr>
          <p:cNvPr id="23557" name="Resim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238" y="2997200"/>
            <a:ext cx="6753225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ikdörtgen 4"/>
          <p:cNvSpPr/>
          <p:nvPr/>
        </p:nvSpPr>
        <p:spPr>
          <a:xfrm>
            <a:off x="122238" y="4606925"/>
            <a:ext cx="8713787" cy="237013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Non-refundable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work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visa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processing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fee</a:t>
            </a:r>
            <a:endParaRPr lang="tr-TR" sz="2000" b="1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Non-refundable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work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permit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processing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fee</a:t>
            </a:r>
            <a:endParaRPr lang="tr-TR" sz="2400" b="1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To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obtain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a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residence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permit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,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work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visa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and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work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permit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holders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must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apply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to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the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Alien’s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Branch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of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the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Local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Police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Department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(Emniyet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Mudurlugu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Yabancilar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Subesi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)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within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30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days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following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their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arrival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in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Turkey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. </a:t>
            </a:r>
            <a:endParaRPr lang="tr-TR" sz="2000" b="1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tr-T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</a:t>
            </a:r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Permit</a:t>
            </a:r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tr-T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5725" y="1557338"/>
            <a:ext cx="8424863" cy="1079500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800" b="1" dirty="0" err="1" smtClean="0"/>
              <a:t>Foreigners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applying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for</a:t>
            </a:r>
            <a:r>
              <a:rPr lang="tr-TR" sz="2800" b="1" dirty="0" smtClean="0"/>
              <a:t> a </a:t>
            </a:r>
            <a:r>
              <a:rPr lang="tr-TR" sz="2800" b="1" dirty="0" err="1" smtClean="0"/>
              <a:t>work</a:t>
            </a:r>
            <a:r>
              <a:rPr lang="tr-TR" sz="2800" b="1" dirty="0" smtClean="0"/>
              <a:t> </a:t>
            </a:r>
            <a:r>
              <a:rPr lang="tr-TR" sz="2800" b="1" dirty="0" err="1" smtClean="0"/>
              <a:t>permit</a:t>
            </a:r>
            <a:r>
              <a:rPr lang="tr-TR" sz="2800" b="1" dirty="0" smtClean="0"/>
              <a:t> in </a:t>
            </a:r>
            <a:r>
              <a:rPr lang="tr-TR" sz="2800" b="1" dirty="0" err="1" smtClean="0"/>
              <a:t>Turkey</a:t>
            </a:r>
            <a:endParaRPr lang="tr-TR" sz="2800" dirty="0"/>
          </a:p>
        </p:txBody>
      </p:sp>
      <p:sp>
        <p:nvSpPr>
          <p:cNvPr id="4" name="Dikdörtgen 3"/>
          <p:cNvSpPr/>
          <p:nvPr/>
        </p:nvSpPr>
        <p:spPr>
          <a:xfrm>
            <a:off x="127000" y="2205038"/>
            <a:ext cx="8332788" cy="163036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Foreigners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with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a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valid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residence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permit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that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is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valid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for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a minimum of 6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months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,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except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for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residence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permits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for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educational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purposes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, can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apply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directly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to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the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Ministry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of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Labor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and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Social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Security</a:t>
            </a:r>
            <a:r>
              <a:rPr lang="tr-TR" sz="28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.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3835400"/>
            <a:ext cx="7896225" cy="124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tr-T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Residence</a:t>
            </a:r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Permit</a:t>
            </a:r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tr-T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95288" y="2133600"/>
            <a:ext cx="8280400" cy="1752600"/>
          </a:xfrm>
        </p:spPr>
        <p:txBody>
          <a:bodyPr rtlCol="0">
            <a:normAutofit fontScale="85000" lnSpcReduction="20000"/>
          </a:bodyPr>
          <a:lstStyle/>
          <a:p>
            <a:pPr algn="l" fontAlgn="auto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4800" b="1" dirty="0" err="1" smtClean="0"/>
              <a:t>If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you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want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to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live</a:t>
            </a:r>
            <a:r>
              <a:rPr lang="tr-TR" sz="4800" b="1" dirty="0" smtClean="0"/>
              <a:t> </a:t>
            </a:r>
            <a:r>
              <a:rPr lang="tr-TR" sz="4800" b="1" dirty="0" err="1"/>
              <a:t>and</a:t>
            </a:r>
            <a:r>
              <a:rPr lang="tr-TR" sz="4800" b="1" dirty="0"/>
              <a:t>/</a:t>
            </a:r>
            <a:r>
              <a:rPr lang="tr-TR" sz="4800" b="1" dirty="0" err="1"/>
              <a:t>or</a:t>
            </a:r>
            <a:r>
              <a:rPr lang="tr-TR" sz="4800" b="1" dirty="0"/>
              <a:t> </a:t>
            </a:r>
            <a:r>
              <a:rPr lang="tr-TR" sz="4800" b="1" dirty="0" err="1"/>
              <a:t>work</a:t>
            </a:r>
            <a:r>
              <a:rPr lang="tr-TR" sz="4800" b="1" dirty="0"/>
              <a:t> in </a:t>
            </a:r>
            <a:r>
              <a:rPr lang="tr-TR" sz="4800" b="1" dirty="0" err="1" smtClean="0"/>
              <a:t>Turkey</a:t>
            </a:r>
            <a:r>
              <a:rPr lang="tr-TR" sz="4800" b="1" dirty="0" smtClean="0"/>
              <a:t>, </a:t>
            </a:r>
            <a:r>
              <a:rPr lang="tr-TR" sz="4800" b="1" dirty="0" err="1" smtClean="0"/>
              <a:t>you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have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to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get</a:t>
            </a:r>
            <a:r>
              <a:rPr lang="tr-TR" sz="4800" b="1" dirty="0" smtClean="0"/>
              <a:t> a </a:t>
            </a:r>
            <a:r>
              <a:rPr lang="tr-TR" sz="4800" b="1" dirty="0" err="1" smtClean="0"/>
              <a:t>residence</a:t>
            </a:r>
            <a:r>
              <a:rPr lang="tr-TR" sz="4800" b="1" dirty="0" smtClean="0"/>
              <a:t> </a:t>
            </a:r>
            <a:r>
              <a:rPr lang="tr-TR" sz="4800" b="1" dirty="0" err="1"/>
              <a:t>p</a:t>
            </a:r>
            <a:r>
              <a:rPr lang="tr-TR" sz="4800" b="1" dirty="0" err="1" smtClean="0"/>
              <a:t>ermit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within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one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month</a:t>
            </a:r>
            <a:endParaRPr lang="tr-TR" sz="48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tr-T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Residence</a:t>
            </a:r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Permit</a:t>
            </a:r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tr-T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95288" y="2133600"/>
            <a:ext cx="8424862" cy="1943100"/>
          </a:xfrm>
        </p:spPr>
        <p:txBody>
          <a:bodyPr rtlCol="0">
            <a:normAutofit fontScale="85000" lnSpcReduction="20000"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4400" b="1" dirty="0" err="1"/>
              <a:t>For</a:t>
            </a:r>
            <a:r>
              <a:rPr lang="tr-TR" sz="4400" b="1" dirty="0"/>
              <a:t> </a:t>
            </a:r>
            <a:r>
              <a:rPr lang="tr-TR" sz="4400" b="1" dirty="0" err="1"/>
              <a:t>long-term</a:t>
            </a:r>
            <a:r>
              <a:rPr lang="tr-TR" sz="4400" b="1" dirty="0"/>
              <a:t> </a:t>
            </a:r>
            <a:r>
              <a:rPr lang="tr-TR" sz="4400" b="1" dirty="0" err="1"/>
              <a:t>residence</a:t>
            </a:r>
            <a:r>
              <a:rPr lang="tr-TR" sz="4400" b="1" dirty="0"/>
              <a:t> in </a:t>
            </a:r>
            <a:r>
              <a:rPr lang="tr-TR" sz="4400" b="1" dirty="0" err="1"/>
              <a:t>Turkey</a:t>
            </a:r>
            <a:r>
              <a:rPr lang="tr-TR" sz="4400" b="1" dirty="0"/>
              <a:t>, </a:t>
            </a:r>
            <a:r>
              <a:rPr lang="tr-TR" sz="4400" b="1" dirty="0" err="1"/>
              <a:t>the</a:t>
            </a:r>
            <a:r>
              <a:rPr lang="tr-TR" sz="4400" b="1" dirty="0"/>
              <a:t> </a:t>
            </a:r>
            <a:r>
              <a:rPr lang="tr-TR" sz="4400" b="1" dirty="0" err="1"/>
              <a:t>applicant</a:t>
            </a:r>
            <a:r>
              <a:rPr lang="tr-TR" sz="4400" b="1" dirty="0"/>
              <a:t> </a:t>
            </a:r>
            <a:r>
              <a:rPr lang="tr-TR" sz="4400" b="1" dirty="0" err="1"/>
              <a:t>should</a:t>
            </a:r>
            <a:r>
              <a:rPr lang="tr-TR" sz="4400" b="1" dirty="0"/>
              <a:t> </a:t>
            </a:r>
            <a:r>
              <a:rPr lang="tr-TR" sz="4400" b="1" dirty="0" err="1"/>
              <a:t>submit</a:t>
            </a:r>
            <a:r>
              <a:rPr lang="tr-TR" sz="4400" b="1" dirty="0"/>
              <a:t> </a:t>
            </a:r>
            <a:r>
              <a:rPr lang="tr-TR" sz="4400" b="1" dirty="0" err="1"/>
              <a:t>the</a:t>
            </a:r>
            <a:r>
              <a:rPr lang="tr-TR" sz="4400" b="1" dirty="0"/>
              <a:t> </a:t>
            </a:r>
            <a:r>
              <a:rPr lang="tr-TR" sz="4400" b="1" dirty="0" err="1"/>
              <a:t>following</a:t>
            </a:r>
            <a:r>
              <a:rPr lang="tr-TR" sz="4400" b="1" dirty="0"/>
              <a:t> </a:t>
            </a:r>
            <a:r>
              <a:rPr lang="tr-TR" sz="4400" b="1" dirty="0" err="1"/>
              <a:t>documents</a:t>
            </a:r>
            <a:r>
              <a:rPr lang="tr-TR" sz="4400" b="1" dirty="0"/>
              <a:t> </a:t>
            </a:r>
            <a:r>
              <a:rPr lang="tr-TR" sz="4400" b="1" dirty="0" err="1"/>
              <a:t>to</a:t>
            </a:r>
            <a:r>
              <a:rPr lang="tr-TR" sz="4400" b="1" dirty="0"/>
              <a:t> </a:t>
            </a:r>
            <a:r>
              <a:rPr lang="tr-TR" sz="4400" b="1" dirty="0" err="1"/>
              <a:t>the</a:t>
            </a:r>
            <a:r>
              <a:rPr lang="tr-TR" sz="4400" b="1" dirty="0"/>
              <a:t> </a:t>
            </a:r>
            <a:r>
              <a:rPr lang="tr-TR" sz="4400" b="1" dirty="0" err="1"/>
              <a:t>local</a:t>
            </a:r>
            <a:r>
              <a:rPr lang="tr-TR" sz="4400" b="1" dirty="0"/>
              <a:t> </a:t>
            </a:r>
            <a:r>
              <a:rPr lang="tr-TR" sz="4400" b="1" dirty="0" err="1"/>
              <a:t>Police</a:t>
            </a:r>
            <a:r>
              <a:rPr lang="tr-TR" sz="4400" b="1" dirty="0"/>
              <a:t> </a:t>
            </a:r>
            <a:r>
              <a:rPr lang="tr-TR" sz="4400" b="1" dirty="0" err="1"/>
              <a:t>Department</a:t>
            </a:r>
            <a:r>
              <a:rPr lang="tr-TR" sz="4400" b="1" dirty="0"/>
              <a:t>:</a:t>
            </a:r>
            <a:endParaRPr lang="tr-TR" sz="44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tr-T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Residence</a:t>
            </a:r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Permit</a:t>
            </a:r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tr-T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95288" y="1700213"/>
            <a:ext cx="8424862" cy="4752975"/>
          </a:xfrm>
        </p:spPr>
        <p:txBody>
          <a:bodyPr rtlCol="0">
            <a:normAutofit fontScale="70000" lnSpcReduction="20000"/>
          </a:bodyPr>
          <a:lstStyle/>
          <a:p>
            <a:pPr marL="571500" indent="-571500" algn="l" fontAlgn="auto">
              <a:spcAft>
                <a:spcPts val="0"/>
              </a:spcAft>
              <a:buFont typeface="Arial" charset="0"/>
              <a:buChar char="•"/>
              <a:defRPr/>
            </a:pPr>
            <a:r>
              <a:rPr lang="tr-TR" sz="4000" b="1" dirty="0" smtClean="0"/>
              <a:t>4 </a:t>
            </a:r>
            <a:r>
              <a:rPr lang="tr-TR" sz="4000" b="1" dirty="0" err="1"/>
              <a:t>passport</a:t>
            </a:r>
            <a:r>
              <a:rPr lang="tr-TR" sz="4000" b="1" dirty="0"/>
              <a:t>-size </a:t>
            </a:r>
            <a:r>
              <a:rPr lang="tr-TR" sz="4000" b="1" dirty="0" err="1"/>
              <a:t>photos</a:t>
            </a:r>
            <a:r>
              <a:rPr lang="tr-TR" sz="4000" b="1" dirty="0"/>
              <a:t> </a:t>
            </a:r>
            <a:endParaRPr lang="tr-TR" sz="4000" dirty="0"/>
          </a:p>
          <a:p>
            <a:pPr marL="571500" indent="-571500" algn="l" fontAlgn="auto">
              <a:spcAft>
                <a:spcPts val="0"/>
              </a:spcAft>
              <a:buFont typeface="Arial" charset="0"/>
              <a:buChar char="•"/>
              <a:defRPr/>
            </a:pPr>
            <a:r>
              <a:rPr lang="tr-TR" sz="4000" b="1" dirty="0" smtClean="0"/>
              <a:t>Passport </a:t>
            </a:r>
          </a:p>
          <a:p>
            <a:pPr marL="571500" indent="-571500" algn="l" fontAlgn="auto">
              <a:spcAft>
                <a:spcPts val="0"/>
              </a:spcAft>
              <a:buFont typeface="Arial" charset="0"/>
              <a:buChar char="•"/>
              <a:defRPr/>
            </a:pPr>
            <a:r>
              <a:rPr lang="tr-TR" sz="4000" b="1" dirty="0" err="1" smtClean="0"/>
              <a:t>Photocopies</a:t>
            </a:r>
            <a:r>
              <a:rPr lang="tr-TR" sz="4000" b="1" dirty="0" smtClean="0"/>
              <a:t> </a:t>
            </a:r>
            <a:r>
              <a:rPr lang="tr-TR" sz="4000" b="1" dirty="0"/>
              <a:t>of </a:t>
            </a:r>
            <a:r>
              <a:rPr lang="tr-TR" sz="4000" b="1" dirty="0" err="1"/>
              <a:t>the</a:t>
            </a:r>
            <a:r>
              <a:rPr lang="tr-TR" sz="4000" b="1" dirty="0"/>
              <a:t> </a:t>
            </a:r>
            <a:r>
              <a:rPr lang="tr-TR" sz="4000" b="1" dirty="0" err="1"/>
              <a:t>following</a:t>
            </a:r>
            <a:r>
              <a:rPr lang="tr-TR" sz="4000" b="1" dirty="0"/>
              <a:t> </a:t>
            </a:r>
            <a:r>
              <a:rPr lang="tr-TR" sz="4000" b="1" dirty="0" err="1"/>
              <a:t>pages</a:t>
            </a:r>
            <a:r>
              <a:rPr lang="tr-TR" sz="4000" b="1" dirty="0"/>
              <a:t> of </a:t>
            </a:r>
            <a:r>
              <a:rPr lang="tr-TR" sz="4000" b="1" dirty="0" err="1"/>
              <a:t>the</a:t>
            </a:r>
            <a:r>
              <a:rPr lang="tr-TR" sz="4000" b="1" dirty="0"/>
              <a:t> </a:t>
            </a:r>
            <a:r>
              <a:rPr lang="tr-TR" sz="4000" b="1" dirty="0" smtClean="0"/>
              <a:t>   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4000" b="1" dirty="0"/>
              <a:t> </a:t>
            </a:r>
            <a:r>
              <a:rPr lang="tr-TR" sz="4000" b="1" dirty="0" smtClean="0"/>
              <a:t>      </a:t>
            </a:r>
            <a:r>
              <a:rPr lang="tr-TR" sz="4000" b="1" dirty="0" err="1" smtClean="0"/>
              <a:t>passport</a:t>
            </a:r>
            <a:r>
              <a:rPr lang="tr-TR" sz="4000" b="1" dirty="0"/>
              <a:t>: </a:t>
            </a:r>
            <a:r>
              <a:rPr lang="tr-TR" sz="4000" b="1" dirty="0" err="1"/>
              <a:t>the</a:t>
            </a:r>
            <a:r>
              <a:rPr lang="tr-TR" sz="4000" b="1" dirty="0"/>
              <a:t> </a:t>
            </a:r>
            <a:r>
              <a:rPr lang="tr-TR" sz="4000" b="1" dirty="0" err="1"/>
              <a:t>page</a:t>
            </a:r>
            <a:r>
              <a:rPr lang="tr-TR" sz="4000" b="1" dirty="0"/>
              <a:t> </a:t>
            </a:r>
            <a:r>
              <a:rPr lang="tr-TR" sz="4000" b="1" dirty="0" err="1"/>
              <a:t>bearing</a:t>
            </a:r>
            <a:r>
              <a:rPr lang="tr-TR" sz="4000" b="1" dirty="0"/>
              <a:t> </a:t>
            </a:r>
            <a:r>
              <a:rPr lang="tr-TR" sz="4000" b="1" dirty="0" err="1"/>
              <a:t>the</a:t>
            </a:r>
            <a:r>
              <a:rPr lang="tr-TR" sz="4000" b="1" dirty="0"/>
              <a:t> </a:t>
            </a:r>
            <a:r>
              <a:rPr lang="tr-TR" sz="4000" b="1" dirty="0" err="1"/>
              <a:t>applicant’s</a:t>
            </a:r>
            <a:r>
              <a:rPr lang="tr-TR" sz="4000" b="1" dirty="0"/>
              <a:t> </a:t>
            </a:r>
            <a:r>
              <a:rPr lang="tr-TR" sz="4000" b="1" dirty="0" smtClean="0"/>
              <a:t>  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4000" b="1" dirty="0"/>
              <a:t> </a:t>
            </a:r>
            <a:r>
              <a:rPr lang="tr-TR" sz="4000" b="1" dirty="0" smtClean="0"/>
              <a:t>      </a:t>
            </a:r>
            <a:r>
              <a:rPr lang="tr-TR" sz="4000" b="1" dirty="0" err="1" smtClean="0"/>
              <a:t>photo</a:t>
            </a:r>
            <a:r>
              <a:rPr lang="tr-TR" sz="4000" b="1" dirty="0"/>
              <a:t>, </a:t>
            </a:r>
            <a:r>
              <a:rPr lang="tr-TR" sz="4000" b="1" dirty="0" err="1"/>
              <a:t>the</a:t>
            </a:r>
            <a:r>
              <a:rPr lang="tr-TR" sz="4000" b="1" dirty="0"/>
              <a:t> </a:t>
            </a:r>
            <a:r>
              <a:rPr lang="tr-TR" sz="4000" b="1" dirty="0" err="1"/>
              <a:t>page</a:t>
            </a:r>
            <a:r>
              <a:rPr lang="tr-TR" sz="4000" b="1" dirty="0"/>
              <a:t> </a:t>
            </a:r>
            <a:r>
              <a:rPr lang="tr-TR" sz="4000" b="1" dirty="0" err="1"/>
              <a:t>stamped</a:t>
            </a:r>
            <a:r>
              <a:rPr lang="tr-TR" sz="4000" b="1" dirty="0"/>
              <a:t> at </a:t>
            </a:r>
            <a:r>
              <a:rPr lang="tr-TR" sz="4000" b="1" dirty="0" err="1"/>
              <a:t>the</a:t>
            </a:r>
            <a:r>
              <a:rPr lang="tr-TR" sz="4000" b="1" dirty="0"/>
              <a:t> </a:t>
            </a:r>
            <a:r>
              <a:rPr lang="tr-TR" sz="4000" b="1" dirty="0" err="1"/>
              <a:t>last</a:t>
            </a:r>
            <a:r>
              <a:rPr lang="tr-TR" sz="4000" b="1" dirty="0"/>
              <a:t> </a:t>
            </a:r>
            <a:r>
              <a:rPr lang="tr-TR" sz="4000" b="1" dirty="0" err="1"/>
              <a:t>entry</a:t>
            </a:r>
            <a:r>
              <a:rPr lang="tr-TR" sz="4000" b="1" dirty="0"/>
              <a:t>, </a:t>
            </a:r>
            <a:r>
              <a:rPr lang="tr-TR" sz="4000" b="1" dirty="0" err="1"/>
              <a:t>the</a:t>
            </a:r>
            <a:r>
              <a:rPr lang="tr-TR" sz="4000" b="1" dirty="0"/>
              <a:t> </a:t>
            </a:r>
            <a:r>
              <a:rPr lang="tr-TR" sz="4000" b="1" dirty="0" err="1"/>
              <a:t>page</a:t>
            </a:r>
            <a:r>
              <a:rPr lang="tr-TR" sz="4000" b="1" dirty="0"/>
              <a:t> </a:t>
            </a:r>
            <a:r>
              <a:rPr lang="tr-TR" sz="4000" b="1" dirty="0" smtClean="0"/>
              <a:t> 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4000" b="1" dirty="0"/>
              <a:t> </a:t>
            </a:r>
            <a:r>
              <a:rPr lang="tr-TR" sz="4000" b="1" dirty="0" smtClean="0"/>
              <a:t>      </a:t>
            </a:r>
            <a:r>
              <a:rPr lang="tr-TR" sz="4000" b="1" dirty="0" err="1" smtClean="0"/>
              <a:t>indicating</a:t>
            </a:r>
            <a:r>
              <a:rPr lang="tr-TR" sz="4000" b="1" dirty="0" smtClean="0"/>
              <a:t> </a:t>
            </a:r>
            <a:r>
              <a:rPr lang="tr-TR" sz="4000" b="1" dirty="0" err="1"/>
              <a:t>the</a:t>
            </a:r>
            <a:r>
              <a:rPr lang="tr-TR" sz="4000" b="1" dirty="0"/>
              <a:t> </a:t>
            </a:r>
            <a:r>
              <a:rPr lang="tr-TR" sz="4000" b="1" dirty="0" err="1"/>
              <a:t>validity</a:t>
            </a:r>
            <a:r>
              <a:rPr lang="tr-TR" sz="4000" b="1" dirty="0"/>
              <a:t> </a:t>
            </a:r>
            <a:r>
              <a:rPr lang="tr-TR" sz="4000" b="1" dirty="0" err="1"/>
              <a:t>and</a:t>
            </a:r>
            <a:r>
              <a:rPr lang="tr-TR" sz="4000" b="1" dirty="0"/>
              <a:t> </a:t>
            </a:r>
            <a:r>
              <a:rPr lang="tr-TR" sz="4000" b="1" dirty="0" err="1"/>
              <a:t>expiry</a:t>
            </a:r>
            <a:r>
              <a:rPr lang="tr-TR" sz="4000" b="1" dirty="0"/>
              <a:t> </a:t>
            </a:r>
            <a:r>
              <a:rPr lang="tr-TR" sz="4000" b="1" dirty="0" err="1"/>
              <a:t>dates</a:t>
            </a:r>
            <a:r>
              <a:rPr lang="tr-TR" sz="4000" b="1" dirty="0"/>
              <a:t> of </a:t>
            </a:r>
            <a:r>
              <a:rPr lang="tr-TR" sz="4000" b="1" dirty="0" err="1"/>
              <a:t>the</a:t>
            </a:r>
            <a:r>
              <a:rPr lang="tr-TR" sz="4000" b="1" dirty="0"/>
              <a:t> </a:t>
            </a:r>
            <a:endParaRPr lang="tr-TR" sz="4000" b="1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4000" b="1" dirty="0"/>
              <a:t> </a:t>
            </a:r>
            <a:r>
              <a:rPr lang="tr-TR" sz="4000" b="1" dirty="0" smtClean="0"/>
              <a:t>      </a:t>
            </a:r>
            <a:r>
              <a:rPr lang="tr-TR" sz="4000" b="1" dirty="0" err="1" smtClean="0"/>
              <a:t>passport</a:t>
            </a:r>
            <a:r>
              <a:rPr lang="tr-TR" sz="4000" b="1" dirty="0" smtClean="0"/>
              <a:t> </a:t>
            </a:r>
            <a:endParaRPr lang="tr-TR" sz="4000" dirty="0"/>
          </a:p>
          <a:p>
            <a:pPr marL="571500" indent="-571500" algn="l" fontAlgn="auto">
              <a:spcAft>
                <a:spcPts val="0"/>
              </a:spcAft>
              <a:buFont typeface="Arial" charset="0"/>
              <a:buChar char="•"/>
              <a:defRPr/>
            </a:pPr>
            <a:r>
              <a:rPr lang="tr-TR" sz="4000" b="1" dirty="0" smtClean="0"/>
              <a:t>A </a:t>
            </a:r>
            <a:r>
              <a:rPr lang="tr-TR" sz="4000" b="1" dirty="0"/>
              <a:t>bank </a:t>
            </a:r>
            <a:r>
              <a:rPr lang="tr-TR" sz="4000" b="1" dirty="0" err="1"/>
              <a:t>statement</a:t>
            </a:r>
            <a:r>
              <a:rPr lang="tr-TR" sz="4000" b="1" dirty="0"/>
              <a:t> </a:t>
            </a:r>
            <a:r>
              <a:rPr lang="tr-TR" sz="4000" b="1" dirty="0" err="1"/>
              <a:t>or</a:t>
            </a:r>
            <a:r>
              <a:rPr lang="tr-TR" sz="4000" b="1" dirty="0"/>
              <a:t> a </a:t>
            </a:r>
            <a:r>
              <a:rPr lang="tr-TR" sz="4000" b="1" dirty="0" err="1"/>
              <a:t>currency</a:t>
            </a:r>
            <a:r>
              <a:rPr lang="tr-TR" sz="4000" b="1" dirty="0"/>
              <a:t> </a:t>
            </a:r>
            <a:r>
              <a:rPr lang="tr-TR" sz="4000" b="1" dirty="0" err="1"/>
              <a:t>exchange</a:t>
            </a:r>
            <a:r>
              <a:rPr lang="tr-TR" sz="4000" b="1" dirty="0"/>
              <a:t> slip </a:t>
            </a:r>
            <a:endParaRPr lang="tr-TR" sz="4000" b="1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4000" b="1" dirty="0"/>
              <a:t> </a:t>
            </a:r>
            <a:r>
              <a:rPr lang="tr-TR" sz="4000" b="1" dirty="0" smtClean="0"/>
              <a:t>      </a:t>
            </a:r>
            <a:r>
              <a:rPr lang="tr-TR" sz="4000" b="1" dirty="0" err="1" smtClean="0"/>
              <a:t>testifying</a:t>
            </a:r>
            <a:r>
              <a:rPr lang="tr-TR" sz="4000" b="1" dirty="0" smtClean="0"/>
              <a:t> </a:t>
            </a:r>
            <a:r>
              <a:rPr lang="tr-TR" sz="4000" b="1" dirty="0" err="1"/>
              <a:t>to</a:t>
            </a:r>
            <a:r>
              <a:rPr lang="tr-TR" sz="4000" b="1" dirty="0"/>
              <a:t> an </a:t>
            </a:r>
            <a:r>
              <a:rPr lang="tr-TR" sz="4000" b="1" dirty="0" err="1"/>
              <a:t>asset</a:t>
            </a:r>
            <a:r>
              <a:rPr lang="tr-TR" sz="4000" b="1" dirty="0"/>
              <a:t> </a:t>
            </a:r>
            <a:r>
              <a:rPr lang="tr-TR" sz="4000" b="1" dirty="0" smtClean="0"/>
              <a:t>in </a:t>
            </a:r>
            <a:r>
              <a:rPr lang="tr-TR" sz="4000" b="1" dirty="0" err="1" smtClean="0"/>
              <a:t>the</a:t>
            </a:r>
            <a:r>
              <a:rPr lang="tr-TR" sz="4000" b="1" dirty="0" smtClean="0"/>
              <a:t> </a:t>
            </a:r>
            <a:r>
              <a:rPr lang="tr-TR" sz="4000" b="1" dirty="0" err="1"/>
              <a:t>amount</a:t>
            </a:r>
            <a:r>
              <a:rPr lang="tr-TR" sz="4000" b="1" dirty="0"/>
              <a:t> of USD 300 </a:t>
            </a:r>
            <a:r>
              <a:rPr lang="tr-TR" sz="4000" b="1" dirty="0" err="1"/>
              <a:t>for</a:t>
            </a:r>
            <a:r>
              <a:rPr lang="tr-TR" sz="4000" b="1" dirty="0"/>
              <a:t> </a:t>
            </a:r>
            <a:r>
              <a:rPr lang="tr-TR" sz="4000" b="1" dirty="0" smtClean="0"/>
              <a:t>  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4000" b="1" dirty="0"/>
              <a:t> </a:t>
            </a:r>
            <a:r>
              <a:rPr lang="tr-TR" sz="4000" b="1" dirty="0" smtClean="0"/>
              <a:t>      </a:t>
            </a:r>
            <a:r>
              <a:rPr lang="tr-TR" sz="4000" b="1" dirty="0" err="1" smtClean="0"/>
              <a:t>each</a:t>
            </a:r>
            <a:r>
              <a:rPr lang="tr-TR" sz="4000" b="1" dirty="0" smtClean="0"/>
              <a:t> </a:t>
            </a:r>
            <a:r>
              <a:rPr lang="tr-TR" sz="4000" b="1" dirty="0" err="1"/>
              <a:t>month</a:t>
            </a:r>
            <a:r>
              <a:rPr lang="tr-TR" sz="4000" b="1" dirty="0"/>
              <a:t> </a:t>
            </a:r>
            <a:endParaRPr lang="tr-TR" sz="4000" b="1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tr-T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Residence</a:t>
            </a:r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Permit</a:t>
            </a:r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tr-T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95288" y="1700213"/>
            <a:ext cx="8424862" cy="10810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dirty="0" err="1"/>
              <a:t>Documents</a:t>
            </a:r>
            <a:r>
              <a:rPr lang="tr-TR" b="1" dirty="0"/>
              <a:t> </a:t>
            </a:r>
            <a:r>
              <a:rPr lang="tr-TR" b="1" dirty="0" err="1"/>
              <a:t>required</a:t>
            </a:r>
            <a:r>
              <a:rPr lang="tr-TR" b="1" dirty="0"/>
              <a:t> </a:t>
            </a:r>
            <a:r>
              <a:rPr lang="tr-TR" b="1" dirty="0" err="1"/>
              <a:t>to</a:t>
            </a:r>
            <a:r>
              <a:rPr lang="tr-TR" b="1" dirty="0"/>
              <a:t> </a:t>
            </a:r>
            <a:r>
              <a:rPr lang="tr-TR" b="1" dirty="0" err="1"/>
              <a:t>apply</a:t>
            </a:r>
            <a:r>
              <a:rPr lang="tr-TR" b="1" dirty="0"/>
              <a:t> </a:t>
            </a:r>
            <a:r>
              <a:rPr lang="tr-TR" b="1" dirty="0" err="1"/>
              <a:t>for</a:t>
            </a:r>
            <a:r>
              <a:rPr lang="tr-TR" b="1" dirty="0"/>
              <a:t> a </a:t>
            </a:r>
            <a:r>
              <a:rPr lang="tr-TR" b="1" dirty="0" err="1"/>
              <a:t>residence</a:t>
            </a:r>
            <a:r>
              <a:rPr lang="tr-TR" b="1" dirty="0"/>
              <a:t> </a:t>
            </a:r>
            <a:r>
              <a:rPr lang="tr-TR" b="1" dirty="0" err="1"/>
              <a:t>permit</a:t>
            </a:r>
            <a:r>
              <a:rPr lang="tr-TR" b="1" dirty="0"/>
              <a:t> </a:t>
            </a:r>
            <a:r>
              <a:rPr lang="tr-TR" b="1" dirty="0" err="1"/>
              <a:t>for</a:t>
            </a:r>
            <a:r>
              <a:rPr lang="tr-TR" b="1" dirty="0"/>
              <a:t> </a:t>
            </a:r>
            <a:r>
              <a:rPr lang="tr-TR" b="1" dirty="0" err="1"/>
              <a:t>work</a:t>
            </a:r>
            <a:r>
              <a:rPr lang="tr-TR" b="1" dirty="0"/>
              <a:t> </a:t>
            </a:r>
            <a:r>
              <a:rPr lang="tr-TR" b="1" dirty="0" err="1"/>
              <a:t>purposes</a:t>
            </a:r>
            <a:r>
              <a:rPr lang="tr-TR" b="1" dirty="0"/>
              <a:t>: 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323850" y="2867025"/>
            <a:ext cx="8496300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4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passport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-size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photos</a:t>
            </a:r>
            <a:endParaRPr lang="tr-TR" sz="2400" b="1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Passport</a:t>
            </a:r>
            <a:endParaRPr lang="tr-TR" sz="2400" b="1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Photocopies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of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the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following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pages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of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the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passport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: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the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page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bearing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the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applicant’s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photo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,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the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page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stamped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at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the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last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entry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,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the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page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indicating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the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validity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and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expiry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dates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of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the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passport</a:t>
            </a:r>
            <a:endParaRPr lang="tr-TR" sz="2400" b="1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The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original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and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a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copy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of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the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work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permit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issued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by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the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Ministry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of </a:t>
            </a:r>
            <a:endParaRPr lang="tr-TR" sz="2400" b="1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  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Labor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and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Social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Security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14363" y="2463800"/>
            <a:ext cx="7772400" cy="1470025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</a:t>
            </a:r>
            <a:r>
              <a:rPr lang="tr-TR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r>
              <a:rPr lang="tr-T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</a:t>
            </a:r>
            <a:r>
              <a:rPr lang="tr-T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tr-T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</a:t>
            </a:r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tr-TR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Permit</a:t>
            </a:r>
            <a:r>
              <a:rPr lang="tr-T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endParaRPr lang="tr-T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03350" y="4581525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4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IN TURKEY</a:t>
            </a:r>
          </a:p>
        </p:txBody>
      </p:sp>
      <p:pic>
        <p:nvPicPr>
          <p:cNvPr id="1026" name="Picture 2" descr="http://www.invest.gov.tr/tr-TR/turkey/factsandfigures/PublishingImages/calisma_izn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2788" y="333375"/>
            <a:ext cx="7459662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tr-T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</a:t>
            </a:r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Permit</a:t>
            </a:r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tr-T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95288" y="1700213"/>
            <a:ext cx="8424862" cy="10810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dirty="0" err="1"/>
              <a:t>Obtaining</a:t>
            </a:r>
            <a:r>
              <a:rPr lang="tr-TR" b="1" dirty="0"/>
              <a:t> a </a:t>
            </a:r>
            <a:r>
              <a:rPr lang="tr-TR" b="1" dirty="0" err="1"/>
              <a:t>Work</a:t>
            </a:r>
            <a:r>
              <a:rPr lang="tr-TR" b="1" dirty="0"/>
              <a:t> </a:t>
            </a:r>
            <a:r>
              <a:rPr lang="tr-TR" b="1" dirty="0" err="1" smtClean="0"/>
              <a:t>Permit</a:t>
            </a:r>
            <a:r>
              <a:rPr lang="tr-TR" b="1" dirty="0" smtClean="0"/>
              <a:t> </a:t>
            </a:r>
            <a:r>
              <a:rPr lang="tr-TR" b="1" dirty="0"/>
              <a:t>in </a:t>
            </a:r>
            <a:r>
              <a:rPr lang="tr-TR" b="1" dirty="0" err="1"/>
              <a:t>Turkey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323850" y="2867025"/>
            <a:ext cx="8496300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Applications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for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work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permits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can be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made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inside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or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outside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Turkey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Foreigners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residing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outside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Turkey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shall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apply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to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the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relevant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Turkish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Consulate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of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either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his/her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country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of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residence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or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his/her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country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of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citizenship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r-TR" sz="24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Foreigners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with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a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valid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residence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permit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(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valid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for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a minimum of 6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months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,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except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for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residence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permits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for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educational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purposes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) can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apply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directly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to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the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Ministry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of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Labor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and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tr-TR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Social</a:t>
            </a:r>
            <a:r>
              <a:rPr lang="tr-T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rPr>
              <a:t> Security</a:t>
            </a:r>
            <a:r>
              <a:rPr lang="tr-TR" sz="2400" b="1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1470025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tr-T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</a:t>
            </a:r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Permit</a:t>
            </a:r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tr-T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8975" y="3141663"/>
            <a:ext cx="8424863" cy="10795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dirty="0" err="1"/>
              <a:t>Foreigners</a:t>
            </a:r>
            <a:r>
              <a:rPr lang="tr-TR" b="1" dirty="0"/>
              <a:t> </a:t>
            </a:r>
            <a:r>
              <a:rPr lang="tr-TR" b="1" dirty="0" err="1"/>
              <a:t>applying</a:t>
            </a:r>
            <a:r>
              <a:rPr lang="tr-TR" b="1" dirty="0"/>
              <a:t> </a:t>
            </a:r>
            <a:r>
              <a:rPr lang="tr-TR" b="1" dirty="0" err="1"/>
              <a:t>for</a:t>
            </a:r>
            <a:r>
              <a:rPr lang="tr-TR" b="1" dirty="0"/>
              <a:t> a </a:t>
            </a:r>
            <a:r>
              <a:rPr lang="tr-TR" b="1" dirty="0" err="1"/>
              <a:t>work</a:t>
            </a:r>
            <a:r>
              <a:rPr lang="tr-TR" b="1" dirty="0"/>
              <a:t> </a:t>
            </a:r>
            <a:r>
              <a:rPr lang="tr-TR" b="1" dirty="0" err="1"/>
              <a:t>permit</a:t>
            </a:r>
            <a:r>
              <a:rPr lang="tr-TR" b="1" dirty="0"/>
              <a:t> </a:t>
            </a:r>
            <a:r>
              <a:rPr lang="tr-TR" b="1" dirty="0" err="1"/>
              <a:t>from</a:t>
            </a:r>
            <a:r>
              <a:rPr lang="tr-TR" b="1" dirty="0"/>
              <a:t> </a:t>
            </a:r>
            <a:r>
              <a:rPr lang="tr-TR" b="1" dirty="0" err="1"/>
              <a:t>their</a:t>
            </a:r>
            <a:r>
              <a:rPr lang="tr-TR" b="1" dirty="0"/>
              <a:t> </a:t>
            </a:r>
            <a:r>
              <a:rPr lang="tr-TR" b="1" dirty="0" err="1"/>
              <a:t>country</a:t>
            </a:r>
            <a:r>
              <a:rPr lang="tr-TR" b="1" dirty="0"/>
              <a:t> of </a:t>
            </a:r>
            <a:r>
              <a:rPr lang="tr-TR" b="1" dirty="0" err="1"/>
              <a:t>residence</a:t>
            </a:r>
            <a:r>
              <a:rPr lang="tr-TR" b="1" dirty="0"/>
              <a:t> </a:t>
            </a:r>
            <a:endParaRPr lang="tr-TR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0" y="1"/>
            <a:ext cx="7772400" cy="476672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tr-T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</a:t>
            </a:r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Permit</a:t>
            </a:r>
            <a:r>
              <a:rPr lang="tr-T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tr-T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Resim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476250"/>
            <a:ext cx="6913562" cy="630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435</Words>
  <Application>Microsoft Office PowerPoint</Application>
  <PresentationFormat>On-screen Show (4:3)</PresentationFormat>
  <Paragraphs>48</Paragraphs>
  <Slides>12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Predloga načrta</vt:lpstr>
      </vt:variant>
      <vt:variant>
        <vt:i4>1</vt:i4>
      </vt:variant>
      <vt:variant>
        <vt:lpstr>Naslovi diapozitivov</vt:lpstr>
      </vt:variant>
      <vt:variant>
        <vt:i4>12</vt:i4>
      </vt:variant>
    </vt:vector>
  </HeadingPairs>
  <TitlesOfParts>
    <vt:vector size="15" baseType="lpstr">
      <vt:lpstr>Calibri</vt:lpstr>
      <vt:lpstr>Arial</vt:lpstr>
      <vt:lpstr>Ofis Teması</vt:lpstr>
      <vt:lpstr>Diapozitiv 1</vt:lpstr>
      <vt:lpstr>Diapozitiv 2</vt:lpstr>
      <vt:lpstr>Diapozitiv 3</vt:lpstr>
      <vt:lpstr>Diapozitiv 4</vt:lpstr>
      <vt:lpstr>Diapozitiv 5</vt:lpstr>
      <vt:lpstr>How to Get a Work  Permit? </vt:lpstr>
      <vt:lpstr>Diapozitiv 7</vt:lpstr>
      <vt:lpstr>Diapozitiv 8</vt:lpstr>
      <vt:lpstr>Diapozitiv 9</vt:lpstr>
      <vt:lpstr>Diapozitiv 10</vt:lpstr>
      <vt:lpstr>Diapozitiv 11</vt:lpstr>
      <vt:lpstr>Diapozitiv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Get a Residence Permit? </dc:title>
  <dc:creator>ALI KARAKUS</dc:creator>
  <cp:lastModifiedBy>Rogelj</cp:lastModifiedBy>
  <cp:revision>13</cp:revision>
  <dcterms:created xsi:type="dcterms:W3CDTF">2014-06-15T14:55:51Z</dcterms:created>
  <dcterms:modified xsi:type="dcterms:W3CDTF">2014-06-17T14:10:42Z</dcterms:modified>
</cp:coreProperties>
</file>